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6" r:id="rId1"/>
  </p:sldMasterIdLst>
  <p:sldIdLst>
    <p:sldId id="256" r:id="rId2"/>
    <p:sldId id="257" r:id="rId3"/>
    <p:sldId id="263" r:id="rId4"/>
    <p:sldId id="262" r:id="rId5"/>
    <p:sldId id="260" r:id="rId6"/>
    <p:sldId id="261" r:id="rId7"/>
    <p:sldId id="259" r:id="rId8"/>
    <p:sldId id="258" r:id="rId9"/>
    <p:sldId id="264" r:id="rId10"/>
    <p:sldId id="265" r:id="rId11"/>
    <p:sldId id="266"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 end="13"/>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94660"/>
  </p:normalViewPr>
  <p:slideViewPr>
    <p:cSldViewPr>
      <p:cViewPr varScale="1">
        <p:scale>
          <a:sx n="69" d="100"/>
          <a:sy n="69" d="100"/>
        </p:scale>
        <p:origin x="-1422"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8F623DA9-BCDA-4938-938A-BAE9DD8F569E}" type="datetimeFigureOut">
              <a:rPr lang="en-US" smtClean="0"/>
              <a:t>19-Jul-18</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F88D6C65-0E94-41F9-B287-DA9BB0F28D75}"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F623DA9-BCDA-4938-938A-BAE9DD8F569E}" type="datetimeFigureOut">
              <a:rPr lang="en-US" smtClean="0"/>
              <a:t>19-Jul-18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88D6C65-0E94-41F9-B287-DA9BB0F28D75}" type="slidenum">
              <a:rPr lang="en-US" smtClean="0"/>
              <a:t>‹#›</a:t>
            </a:fld>
            <a:endParaRPr lang="en-US"/>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8F623DA9-BCDA-4938-938A-BAE9DD8F569E}" type="datetimeFigureOut">
              <a:rPr lang="en-US" smtClean="0"/>
              <a:t>19-Jul-18</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F88D6C65-0E94-41F9-B287-DA9BB0F28D75}"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F623DA9-BCDA-4938-938A-BAE9DD8F569E}" type="datetimeFigureOut">
              <a:rPr lang="en-US" smtClean="0"/>
              <a:t>19-Jul-18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88D6C65-0E94-41F9-B287-DA9BB0F28D75}" type="slidenum">
              <a:rPr lang="en-US" smtClean="0"/>
              <a:t>‹#›</a:t>
            </a:fld>
            <a:endParaRPr lang="en-US"/>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F623DA9-BCDA-4938-938A-BAE9DD8F569E}" type="datetimeFigureOut">
              <a:rPr lang="en-US" smtClean="0"/>
              <a:t>19-Jul-18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F88D6C65-0E94-41F9-B287-DA9BB0F28D75}" type="slidenum">
              <a:rPr lang="en-US" smtClean="0"/>
              <a:t>‹#›</a:t>
            </a:fld>
            <a:endParaRPr lang="en-US"/>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8F623DA9-BCDA-4938-938A-BAE9DD8F569E}" type="datetimeFigureOut">
              <a:rPr lang="en-US" smtClean="0"/>
              <a:t>19-Jul-18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F88D6C65-0E94-41F9-B287-DA9BB0F28D75}" type="slidenum">
              <a:rPr lang="en-US" smtClean="0"/>
              <a:t>‹#›</a:t>
            </a:fld>
            <a:endParaRPr lang="en-US"/>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8F623DA9-BCDA-4938-938A-BAE9DD8F569E}" type="datetimeFigureOut">
              <a:rPr lang="en-US" smtClean="0"/>
              <a:t>19-Jul-18</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F88D6C65-0E94-41F9-B287-DA9BB0F28D75}" type="slidenum">
              <a:rPr lang="en-US" smtClean="0"/>
              <a:t>‹#›</a:t>
            </a:fld>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F623DA9-BCDA-4938-938A-BAE9DD8F569E}" type="datetimeFigureOut">
              <a:rPr lang="en-US" smtClean="0"/>
              <a:t>19-Jul-18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88D6C65-0E94-41F9-B287-DA9BB0F28D75}" type="slidenum">
              <a:rPr lang="en-US" smtClean="0"/>
              <a:t>‹#›</a:t>
            </a:fld>
            <a:endParaRPr lang="en-US"/>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8F623DA9-BCDA-4938-938A-BAE9DD8F569E}" type="datetimeFigureOut">
              <a:rPr lang="en-US" smtClean="0"/>
              <a:t>19-Jul-18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88D6C65-0E94-41F9-B287-DA9BB0F28D75}" type="slidenum">
              <a:rPr lang="en-US" smtClean="0"/>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F623DA9-BCDA-4938-938A-BAE9DD8F569E}" type="datetimeFigureOut">
              <a:rPr lang="en-US" smtClean="0"/>
              <a:t>19-Jul-18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88D6C65-0E94-41F9-B287-DA9BB0F28D75}" type="slidenum">
              <a:rPr lang="en-US" smtClean="0"/>
              <a:t>‹#›</a:t>
            </a:fld>
            <a:endParaRPr lang="en-US"/>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8F623DA9-BCDA-4938-938A-BAE9DD8F569E}" type="datetimeFigureOut">
              <a:rPr lang="en-US" smtClean="0"/>
              <a:t>19-Jul-18</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F88D6C65-0E94-41F9-B287-DA9BB0F28D75}" type="slidenum">
              <a:rPr lang="en-US" smtClean="0"/>
              <a:t>‹#›</a:t>
            </a:fld>
            <a:endParaRPr lang="en-US"/>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8F623DA9-BCDA-4938-938A-BAE9DD8F569E}" type="datetimeFigureOut">
              <a:rPr lang="en-US" smtClean="0"/>
              <a:t>19-Jul-18</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F88D6C65-0E94-41F9-B287-DA9BB0F28D7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fade/>
  </p:transition>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1"/>
            <a:ext cx="7772400" cy="3276600"/>
          </a:xfrm>
          <a:ln>
            <a:solidFill>
              <a:schemeClr val="bg1"/>
            </a:solidFill>
          </a:ln>
        </p:spPr>
        <p:style>
          <a:lnRef idx="2">
            <a:schemeClr val="dk1"/>
          </a:lnRef>
          <a:fillRef idx="1">
            <a:schemeClr val="lt1"/>
          </a:fillRef>
          <a:effectRef idx="0">
            <a:schemeClr val="dk1"/>
          </a:effectRef>
          <a:fontRef idx="minor">
            <a:schemeClr val="dk1"/>
          </a:fontRef>
        </p:style>
        <p:txBody>
          <a:bodyPr>
            <a:norm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b="1" cap="all" dirty="0">
                <a:ln w="0"/>
                <a:solidFill>
                  <a:schemeClr val="tx1"/>
                </a:solidFill>
                <a:effectLst>
                  <a:reflection blurRad="12700" stA="50000" endPos="50000" dist="5000" dir="5400000" sy="-100000" rotWithShape="0"/>
                </a:effectLst>
                <a:latin typeface="Times New Roman" panose="02020603050405020304" pitchFamily="18" charset="0"/>
                <a:cs typeface="Times New Roman" panose="02020603050405020304" pitchFamily="18" charset="0"/>
              </a:rPr>
              <a:t>CUSTOMER SERVICE </a:t>
            </a:r>
            <a:r>
              <a:rPr lang="en-US" b="1" cap="all" dirty="0" smtClean="0">
                <a:ln w="0"/>
                <a:solidFill>
                  <a:schemeClr val="tx1"/>
                </a:solidFill>
                <a:effectLst>
                  <a:reflection blurRad="12700" stA="50000" endPos="50000" dist="5000" dir="5400000" sy="-100000" rotWithShape="0"/>
                </a:effectLst>
                <a:latin typeface="Times New Roman" panose="02020603050405020304" pitchFamily="18" charset="0"/>
                <a:cs typeface="Times New Roman" panose="02020603050405020304" pitchFamily="18" charset="0"/>
              </a:rPr>
              <a:t>STRATEGY</a:t>
            </a:r>
            <a:r>
              <a:rPr lang="en-US"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anose="02020603050405020304" pitchFamily="18" charset="0"/>
                <a:cs typeface="Times New Roman" panose="02020603050405020304" pitchFamily="18" charset="0"/>
              </a:rPr>
              <a:t/>
            </a:r>
            <a:br>
              <a:rPr lang="en-US"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anose="02020603050405020304" pitchFamily="18" charset="0"/>
                <a:cs typeface="Times New Roman" panose="02020603050405020304" pitchFamily="18" charset="0"/>
              </a:rPr>
            </a:br>
            <a:r>
              <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a:r>
            <a:br>
              <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br>
            <a:r>
              <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anose="02020603050405020304" pitchFamily="18" charset="0"/>
                <a:cs typeface="Times New Roman" panose="02020603050405020304" pitchFamily="18" charset="0"/>
              </a:rPr>
              <a:t/>
            </a:r>
            <a:br>
              <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anose="02020603050405020304" pitchFamily="18" charset="0"/>
                <a:cs typeface="Times New Roman" panose="02020603050405020304" pitchFamily="18" charset="0"/>
              </a:rPr>
            </a:br>
            <a:endParaRPr lang="en-US"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371600" y="2895600"/>
            <a:ext cx="6400800" cy="2743200"/>
          </a:xfrm>
          <a:ln>
            <a:solidFill>
              <a:schemeClr val="bg1"/>
            </a:solidFill>
          </a:ln>
        </p:spPr>
        <p:style>
          <a:lnRef idx="2">
            <a:schemeClr val="dk1"/>
          </a:lnRef>
          <a:fillRef idx="1">
            <a:schemeClr val="lt1"/>
          </a:fillRef>
          <a:effectRef idx="0">
            <a:schemeClr val="dk1"/>
          </a:effectRef>
          <a:fontRef idx="minor">
            <a:schemeClr val="dk1"/>
          </a:fontRef>
        </p:style>
        <p:txBody>
          <a:bodyPr/>
          <a:lstStyle/>
          <a:p>
            <a:pPr algn="ctr"/>
            <a:r>
              <a:rPr lang="en-US" sz="2400" dirty="0" smtClean="0">
                <a:solidFill>
                  <a:schemeClr val="tx1"/>
                </a:solidFill>
                <a:latin typeface="Times New Roman" panose="02020603050405020304" pitchFamily="18" charset="0"/>
                <a:cs typeface="Times New Roman" panose="02020603050405020304" pitchFamily="18" charset="0"/>
              </a:rPr>
              <a:t>Name:</a:t>
            </a:r>
          </a:p>
          <a:p>
            <a:pPr algn="ctr"/>
            <a:r>
              <a:rPr lang="en-US" sz="2400" dirty="0" smtClean="0">
                <a:solidFill>
                  <a:schemeClr val="tx1"/>
                </a:solidFill>
                <a:latin typeface="Times New Roman" panose="02020603050405020304" pitchFamily="18" charset="0"/>
                <a:cs typeface="Times New Roman" panose="02020603050405020304" pitchFamily="18" charset="0"/>
              </a:rPr>
              <a:t>Tutor:</a:t>
            </a:r>
          </a:p>
          <a:p>
            <a:pPr algn="ctr"/>
            <a:r>
              <a:rPr lang="en-US" sz="2400" dirty="0" smtClean="0">
                <a:solidFill>
                  <a:schemeClr val="tx1"/>
                </a:solidFill>
                <a:latin typeface="Times New Roman" panose="02020603050405020304" pitchFamily="18" charset="0"/>
                <a:cs typeface="Times New Roman" panose="02020603050405020304" pitchFamily="18" charset="0"/>
              </a:rPr>
              <a:t>Institution</a:t>
            </a:r>
            <a:r>
              <a:rPr lang="en-US" dirty="0" smtClean="0">
                <a:solidFill>
                  <a:schemeClr val="tx1"/>
                </a:solidFill>
                <a:latin typeface="Times New Roman" panose="02020603050405020304" pitchFamily="18" charset="0"/>
                <a:cs typeface="Times New Roman" panose="02020603050405020304" pitchFamily="18" charset="0"/>
              </a:rPr>
              <a:t>:</a:t>
            </a: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6699039"/>
      </p:ext>
    </p:extLst>
  </p:cSld>
  <p:clrMapOvr>
    <a:masterClrMapping/>
  </p:clrMapOvr>
  <p:transition advClick="0" advTm="4000">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COMPANY: JIMMY'S HOTEL</a:t>
            </a:r>
            <a:r>
              <a:rPr lang="en-US" dirty="0" smtClean="0"/>
              <a:t/>
            </a:r>
            <a:br>
              <a:rPr lang="en-US" dirty="0" smtClean="0"/>
            </a:br>
            <a:endParaRPr lang="en-US" dirty="0"/>
          </a:p>
        </p:txBody>
      </p:sp>
      <p:sp>
        <p:nvSpPr>
          <p:cNvPr id="3" name="Content Placeholder 2"/>
          <p:cNvSpPr>
            <a:spLocks noGrp="1"/>
          </p:cNvSpPr>
          <p:nvPr>
            <p:ph idx="1"/>
          </p:nvPr>
        </p:nvSpPr>
        <p:spPr>
          <a:xfrm>
            <a:off x="872067" y="1143000"/>
            <a:ext cx="7408333" cy="4983163"/>
          </a:xfrm>
        </p:spPr>
        <p:txBody>
          <a:bodyPr>
            <a:normAutofit fontScale="92500" lnSpcReduction="20000"/>
          </a:bodyPr>
          <a:lstStyle/>
          <a:p>
            <a:pPr algn="just">
              <a:buFont typeface="Wingdings" panose="05000000000000000000" pitchFamily="2" charset="2"/>
              <a:buChar char="v"/>
            </a:pPr>
            <a:r>
              <a:rPr lang="en-US" sz="3000" dirty="0">
                <a:latin typeface="Times New Roman" panose="02020603050405020304" pitchFamily="18" charset="0"/>
                <a:cs typeface="Times New Roman" panose="02020603050405020304" pitchFamily="18" charset="0"/>
              </a:rPr>
              <a:t>I use this company to explain my customer service strategy.  I choose to call it Jimmy's hotel. It is my place of work and my career field. The place is excellent with beautiful structure, but they still don't get the average customers they are expected to be serving. It is a very expensive hotel but with very few clientele. I am the executive </a:t>
            </a:r>
            <a:r>
              <a:rPr lang="en-US" sz="3000" dirty="0" smtClean="0">
                <a:latin typeface="Times New Roman" panose="02020603050405020304" pitchFamily="18" charset="0"/>
                <a:cs typeface="Times New Roman" panose="02020603050405020304" pitchFamily="18" charset="0"/>
              </a:rPr>
              <a:t>marketing director of </a:t>
            </a:r>
            <a:r>
              <a:rPr lang="en-US" sz="3000" dirty="0">
                <a:latin typeface="Times New Roman" panose="02020603050405020304" pitchFamily="18" charset="0"/>
                <a:cs typeface="Times New Roman" panose="02020603050405020304" pitchFamily="18" charset="0"/>
              </a:rPr>
              <a:t>the company. It is to my attention that the company is struggling to attract new customers and retain the existing ones. I also choose this hotel for it offers the best example of where the customer experience is crucial and where the services are of great value as the product. </a:t>
            </a:r>
          </a:p>
          <a:p>
            <a:pPr algn="just"/>
            <a:endParaRPr lang="en-US" dirty="0">
              <a:latin typeface="Times New Roman" panose="02020603050405020304" pitchFamily="18" charset="0"/>
              <a:cs typeface="Times New Roman" panose="02020603050405020304" pitchFamily="18" charset="0"/>
            </a:endParaRPr>
          </a:p>
          <a:p>
            <a:pPr algn="just"/>
            <a:endParaRPr lang="en-US" dirty="0"/>
          </a:p>
          <a:p>
            <a:pPr algn="just"/>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9336899"/>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838200"/>
          </a:xfrm>
        </p:spPr>
        <p:txBody>
          <a:bodyPr>
            <a:normAutofit/>
          </a:bodyPr>
          <a:lstStyle/>
          <a:p>
            <a:r>
              <a:rPr lang="en-US"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72067" y="990600"/>
            <a:ext cx="7408333" cy="5562600"/>
          </a:xfrm>
        </p:spPr>
        <p:txBody>
          <a:bodyPr>
            <a:normAutofit fontScale="70000" lnSpcReduction="20000"/>
          </a:bodyPr>
          <a:lstStyle/>
          <a:p>
            <a:pPr lvl="0">
              <a:buFont typeface="Wingdings" panose="05000000000000000000" pitchFamily="2" charset="2"/>
              <a:buChar char="v"/>
            </a:pPr>
            <a:r>
              <a:rPr lang="en-US" sz="4100" dirty="0">
                <a:latin typeface="Times New Roman" panose="02020603050405020304" pitchFamily="18" charset="0"/>
                <a:cs typeface="Times New Roman" panose="02020603050405020304" pitchFamily="18" charset="0"/>
              </a:rPr>
              <a:t>Customer service strategy is a crucial part of all business operations. </a:t>
            </a:r>
          </a:p>
          <a:p>
            <a:pPr lvl="0">
              <a:buFont typeface="Wingdings" panose="05000000000000000000" pitchFamily="2" charset="2"/>
              <a:buChar char="v"/>
            </a:pPr>
            <a:r>
              <a:rPr lang="en-US" sz="4100" dirty="0">
                <a:latin typeface="Times New Roman" panose="02020603050405020304" pitchFamily="18" charset="0"/>
                <a:cs typeface="Times New Roman" panose="02020603050405020304" pitchFamily="18" charset="0"/>
              </a:rPr>
              <a:t>Most businesses focus and rely on the customer's satisfaction.</a:t>
            </a:r>
          </a:p>
          <a:p>
            <a:pPr lvl="0">
              <a:buFont typeface="Wingdings" panose="05000000000000000000" pitchFamily="2" charset="2"/>
              <a:buChar char="v"/>
            </a:pPr>
            <a:r>
              <a:rPr lang="en-US" sz="4100" dirty="0">
                <a:latin typeface="Times New Roman" panose="02020603050405020304" pitchFamily="18" charset="0"/>
                <a:cs typeface="Times New Roman" panose="02020603050405020304" pitchFamily="18" charset="0"/>
              </a:rPr>
              <a:t> Every business ought to develop a clear and strategy that not only attracts more customers but also keep them happy and satisfied for them not try out the competitors.</a:t>
            </a:r>
          </a:p>
          <a:p>
            <a:pPr lvl="0">
              <a:buFont typeface="Wingdings" panose="05000000000000000000" pitchFamily="2" charset="2"/>
              <a:buChar char="v"/>
            </a:pPr>
            <a:r>
              <a:rPr lang="en-US" sz="4100" dirty="0">
                <a:latin typeface="Times New Roman" panose="02020603050405020304" pitchFamily="18" charset="0"/>
                <a:cs typeface="Times New Roman" panose="02020603050405020304" pitchFamily="18" charset="0"/>
              </a:rPr>
              <a:t> Customer service refers to the act of ensuring that the customer’s needs are prioritized and that they are provided in helpful, professional and of high quality both before and after the requirements is met. </a:t>
            </a:r>
          </a:p>
          <a:p>
            <a:endParaRPr lang="en-US" dirty="0"/>
          </a:p>
        </p:txBody>
      </p:sp>
    </p:spTree>
    <p:extLst>
      <p:ext uri="{BB962C8B-B14F-4D97-AF65-F5344CB8AC3E}">
        <p14:creationId xmlns:p14="http://schemas.microsoft.com/office/powerpoint/2010/main" val="303066433"/>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239000" cy="762000"/>
          </a:xfrm>
        </p:spPr>
        <p:txBody>
          <a:bodyPr/>
          <a:lstStyle/>
          <a:p>
            <a:r>
              <a:rPr lang="en-US" dirty="0" smtClean="0">
                <a:latin typeface="Times New Roman" panose="02020603050405020304" pitchFamily="18" charset="0"/>
                <a:cs typeface="Times New Roman" panose="02020603050405020304" pitchFamily="18" charset="0"/>
              </a:rPr>
              <a:t>Continuation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143000"/>
            <a:ext cx="8229600" cy="5029200"/>
          </a:xfrm>
        </p:spPr>
        <p:txBody>
          <a:bodyPr>
            <a:noAutofit/>
          </a:bodyPr>
          <a:lstStyle/>
          <a:p>
            <a:pPr lvl="0">
              <a:buFont typeface="Wingdings" panose="05000000000000000000" pitchFamily="2" charset="2"/>
              <a:buChar char="v"/>
            </a:pPr>
            <a:r>
              <a:rPr lang="en-US" sz="3200" dirty="0">
                <a:latin typeface="Times New Roman" panose="02020603050405020304" pitchFamily="18" charset="0"/>
                <a:cs typeface="Times New Roman" panose="02020603050405020304" pitchFamily="18" charset="0"/>
              </a:rPr>
              <a:t>The characteristics of a good customer service </a:t>
            </a:r>
            <a:r>
              <a:rPr lang="en-US" sz="3200" dirty="0" smtClean="0">
                <a:latin typeface="Times New Roman" panose="02020603050405020304" pitchFamily="18" charset="0"/>
                <a:cs typeface="Times New Roman" panose="02020603050405020304" pitchFamily="18" charset="0"/>
              </a:rPr>
              <a:t>entails;</a:t>
            </a:r>
          </a:p>
          <a:p>
            <a:pPr lvl="1">
              <a:buFont typeface="Wingdings" panose="05000000000000000000" pitchFamily="2" charset="2"/>
              <a:buChar char="Ø"/>
            </a:pPr>
            <a:r>
              <a:rPr lang="en-US" sz="2800" dirty="0" smtClean="0">
                <a:solidFill>
                  <a:schemeClr val="tx1"/>
                </a:solidFill>
                <a:latin typeface="Times New Roman" panose="02020603050405020304" pitchFamily="18" charset="0"/>
                <a:cs typeface="Times New Roman" panose="02020603050405020304" pitchFamily="18" charset="0"/>
              </a:rPr>
              <a:t> promptness</a:t>
            </a:r>
          </a:p>
          <a:p>
            <a:pPr lvl="1">
              <a:buFont typeface="Wingdings" panose="05000000000000000000" pitchFamily="2" charset="2"/>
              <a:buChar char="Ø"/>
            </a:pPr>
            <a:r>
              <a:rPr lang="en-US" sz="2800" dirty="0" smtClean="0">
                <a:solidFill>
                  <a:schemeClr val="tx1"/>
                </a:solidFill>
                <a:latin typeface="Times New Roman" panose="02020603050405020304" pitchFamily="18" charset="0"/>
                <a:cs typeface="Times New Roman" panose="02020603050405020304" pitchFamily="18" charset="0"/>
              </a:rPr>
              <a:t> politeness</a:t>
            </a:r>
          </a:p>
          <a:p>
            <a:pPr lvl="1">
              <a:buFont typeface="Wingdings" panose="05000000000000000000" pitchFamily="2" charset="2"/>
              <a:buChar char="Ø"/>
            </a:pPr>
            <a:r>
              <a:rPr lang="en-US" sz="2800" dirty="0" smtClean="0">
                <a:solidFill>
                  <a:schemeClr val="tx1"/>
                </a:solidFill>
                <a:latin typeface="Times New Roman" panose="02020603050405020304" pitchFamily="18" charset="0"/>
                <a:cs typeface="Times New Roman" panose="02020603050405020304" pitchFamily="18" charset="0"/>
              </a:rPr>
              <a:t> professionalism</a:t>
            </a:r>
            <a:endParaRPr lang="en-US" sz="2800" dirty="0">
              <a:solidFill>
                <a:schemeClr val="tx1"/>
              </a:solidFill>
              <a:latin typeface="Times New Roman" panose="02020603050405020304" pitchFamily="18" charset="0"/>
              <a:cs typeface="Times New Roman" panose="02020603050405020304" pitchFamily="18" charset="0"/>
            </a:endParaRPr>
          </a:p>
          <a:p>
            <a:pPr lvl="1">
              <a:buFont typeface="Wingdings" panose="05000000000000000000" pitchFamily="2" charset="2"/>
              <a:buChar char="Ø"/>
            </a:pPr>
            <a:r>
              <a:rPr lang="en-US" sz="2800" dirty="0" smtClean="0">
                <a:solidFill>
                  <a:schemeClr val="tx1"/>
                </a:solidFill>
                <a:latin typeface="Times New Roman" panose="02020603050405020304" pitchFamily="18" charset="0"/>
                <a:cs typeface="Times New Roman" panose="02020603050405020304" pitchFamily="18" charset="0"/>
              </a:rPr>
              <a:t> personalization</a:t>
            </a:r>
            <a:r>
              <a:rPr lang="en-US" sz="2800" dirty="0">
                <a:solidFill>
                  <a:schemeClr val="tx1"/>
                </a:solidFill>
                <a:latin typeface="Times New Roman" panose="02020603050405020304" pitchFamily="18" charset="0"/>
                <a:cs typeface="Times New Roman" panose="02020603050405020304" pitchFamily="18" charset="0"/>
              </a:rPr>
              <a:t>. </a:t>
            </a:r>
          </a:p>
          <a:p>
            <a:pPr lvl="0">
              <a:buFont typeface="Wingdings" panose="05000000000000000000" pitchFamily="2" charset="2"/>
              <a:buChar char="v"/>
            </a:pPr>
            <a:r>
              <a:rPr lang="en-US" sz="3200" dirty="0">
                <a:latin typeface="Times New Roman" panose="02020603050405020304" pitchFamily="18" charset="0"/>
                <a:cs typeface="Times New Roman" panose="02020603050405020304" pitchFamily="18" charset="0"/>
              </a:rPr>
              <a:t>Customer loyalty refers to the commitment of a customer to a store or a brand or a supplier based on the favorable attitude which is consistency. </a:t>
            </a:r>
          </a:p>
          <a:p>
            <a:endParaRPr lang="en-US" sz="2800" dirty="0"/>
          </a:p>
        </p:txBody>
      </p:sp>
    </p:spTree>
    <p:extLst>
      <p:ext uri="{BB962C8B-B14F-4D97-AF65-F5344CB8AC3E}">
        <p14:creationId xmlns:p14="http://schemas.microsoft.com/office/powerpoint/2010/main" val="3150464553"/>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effectLst/>
                <a:latin typeface="Times New Roman" panose="02020603050405020304" pitchFamily="18" charset="0"/>
                <a:cs typeface="Times New Roman" panose="02020603050405020304" pitchFamily="18" charset="0"/>
              </a:rPr>
              <a:t>CUSTOMER EXPERIENCE </a:t>
            </a:r>
            <a:r>
              <a:rPr lang="en-US" dirty="0" smtClean="0">
                <a:effectLst/>
                <a:latin typeface="Times New Roman" panose="02020603050405020304" pitchFamily="18" charset="0"/>
                <a:cs typeface="Times New Roman" panose="02020603050405020304" pitchFamily="18" charset="0"/>
              </a:rPr>
              <a:t>STRATEGY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20000"/>
          </a:bodyPr>
          <a:lstStyle/>
          <a:p>
            <a:pPr lvl="0">
              <a:buFont typeface="Wingdings" panose="05000000000000000000" pitchFamily="2" charset="2"/>
              <a:buChar char="v"/>
            </a:pPr>
            <a:r>
              <a:rPr lang="en-US" sz="3500" dirty="0">
                <a:latin typeface="Times New Roman" panose="02020603050405020304" pitchFamily="18" charset="0"/>
                <a:cs typeface="Times New Roman" panose="02020603050405020304" pitchFamily="18" charset="0"/>
              </a:rPr>
              <a:t>The first point of contact of the customer to a company entails communication with the employee. It could be through speaking on the phone or by visiting physically in a store. </a:t>
            </a:r>
          </a:p>
          <a:p>
            <a:pPr lvl="0">
              <a:buFont typeface="Wingdings" panose="05000000000000000000" pitchFamily="2" charset="2"/>
              <a:buChar char="v"/>
            </a:pPr>
            <a:r>
              <a:rPr lang="en-US" sz="3500" dirty="0">
                <a:latin typeface="Times New Roman" panose="02020603050405020304" pitchFamily="18" charset="0"/>
                <a:cs typeface="Times New Roman" panose="02020603050405020304" pitchFamily="18" charset="0"/>
              </a:rPr>
              <a:t>This is the crucial point and the supplier is required to deliver their most excellent customer service. </a:t>
            </a:r>
          </a:p>
          <a:p>
            <a:pPr lvl="0">
              <a:buFont typeface="Wingdings" panose="05000000000000000000" pitchFamily="2" charset="2"/>
              <a:buChar char="v"/>
            </a:pPr>
            <a:r>
              <a:rPr lang="en-US" sz="3500" dirty="0">
                <a:latin typeface="Times New Roman" panose="02020603050405020304" pitchFamily="18" charset="0"/>
                <a:cs typeface="Times New Roman" panose="02020603050405020304" pitchFamily="18" charset="0"/>
              </a:rPr>
              <a:t>Most companies including this one focus on delivering an exceptional customer service which is only one aspect of customer experience. </a:t>
            </a:r>
          </a:p>
          <a:p>
            <a:endParaRPr lang="en-US" dirty="0"/>
          </a:p>
        </p:txBody>
      </p:sp>
    </p:spTree>
    <p:extLst>
      <p:ext uri="{BB962C8B-B14F-4D97-AF65-F5344CB8AC3E}">
        <p14:creationId xmlns:p14="http://schemas.microsoft.com/office/powerpoint/2010/main" val="1562180030"/>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Continuation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lvl="0">
              <a:buFont typeface="Wingdings" panose="05000000000000000000" pitchFamily="2" charset="2"/>
              <a:buChar char="v"/>
            </a:pPr>
            <a:r>
              <a:rPr lang="en-US" sz="3200" dirty="0">
                <a:latin typeface="Times New Roman" panose="02020603050405020304" pitchFamily="18" charset="0"/>
                <a:cs typeface="Times New Roman" panose="02020603050405020304" pitchFamily="18" charset="0"/>
              </a:rPr>
              <a:t>For instance, booking a vacation at Jimmy's hotel through a phone call then the reception speaks in helpful </a:t>
            </a:r>
            <a:r>
              <a:rPr lang="en-US" sz="3200" dirty="0" smtClean="0">
                <a:latin typeface="Times New Roman" panose="02020603050405020304" pitchFamily="18" charset="0"/>
                <a:cs typeface="Times New Roman" panose="02020603050405020304" pitchFamily="18" charset="0"/>
              </a:rPr>
              <a:t>and </a:t>
            </a:r>
            <a:r>
              <a:rPr lang="en-US" sz="3200" dirty="0">
                <a:latin typeface="Times New Roman" panose="02020603050405020304" pitchFamily="18" charset="0"/>
                <a:cs typeface="Times New Roman" panose="02020603050405020304" pitchFamily="18" charset="0"/>
              </a:rPr>
              <a:t>friendly manner is referred to good customer service. </a:t>
            </a:r>
            <a:endParaRPr lang="en-US" sz="3200" dirty="0" smtClean="0">
              <a:latin typeface="Times New Roman" panose="02020603050405020304" pitchFamily="18" charset="0"/>
              <a:cs typeface="Times New Roman" panose="02020603050405020304" pitchFamily="18" charset="0"/>
            </a:endParaRPr>
          </a:p>
          <a:p>
            <a:pPr lvl="0">
              <a:buFont typeface="Wingdings" panose="05000000000000000000" pitchFamily="2" charset="2"/>
              <a:buChar char="v"/>
            </a:pPr>
            <a:r>
              <a:rPr lang="en-US" sz="3200" dirty="0" smtClean="0">
                <a:latin typeface="Times New Roman" panose="02020603050405020304" pitchFamily="18" charset="0"/>
                <a:cs typeface="Times New Roman" panose="02020603050405020304" pitchFamily="18" charset="0"/>
              </a:rPr>
              <a:t>However</a:t>
            </a:r>
            <a:r>
              <a:rPr lang="en-US" sz="3200" dirty="0">
                <a:latin typeface="Times New Roman" panose="02020603050405020304" pitchFamily="18" charset="0"/>
                <a:cs typeface="Times New Roman" panose="02020603050405020304" pitchFamily="18" charset="0"/>
              </a:rPr>
              <a:t>, making the tickets of the customer early enough and upgrading the hotel room for this particular client makes a good customer experience.</a:t>
            </a:r>
          </a:p>
          <a:p>
            <a:endParaRPr lang="en-US" dirty="0"/>
          </a:p>
        </p:txBody>
      </p:sp>
    </p:spTree>
    <p:extLst>
      <p:ext uri="{BB962C8B-B14F-4D97-AF65-F5344CB8AC3E}">
        <p14:creationId xmlns:p14="http://schemas.microsoft.com/office/powerpoint/2010/main" val="3800359046"/>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239000" cy="838200"/>
          </a:xfrm>
        </p:spPr>
        <p:txBody>
          <a:bodyPr/>
          <a:lstStyle/>
          <a:p>
            <a:r>
              <a:rPr lang="en-US" dirty="0" smtClean="0">
                <a:latin typeface="Times New Roman" panose="02020603050405020304" pitchFamily="18" charset="0"/>
                <a:cs typeface="Times New Roman" panose="02020603050405020304" pitchFamily="18" charset="0"/>
              </a:rPr>
              <a:t>Continuation</a:t>
            </a:r>
            <a:r>
              <a:rPr lang="en-US" dirty="0" smtClean="0"/>
              <a:t> </a:t>
            </a:r>
            <a:endParaRPr lang="en-US" dirty="0"/>
          </a:p>
        </p:txBody>
      </p:sp>
      <p:sp>
        <p:nvSpPr>
          <p:cNvPr id="3" name="Content Placeholder 2"/>
          <p:cNvSpPr>
            <a:spLocks noGrp="1"/>
          </p:cNvSpPr>
          <p:nvPr>
            <p:ph idx="1"/>
          </p:nvPr>
        </p:nvSpPr>
        <p:spPr>
          <a:xfrm>
            <a:off x="457200" y="1219200"/>
            <a:ext cx="7239000" cy="5236536"/>
          </a:xfrm>
        </p:spPr>
        <p:txBody>
          <a:bodyPr>
            <a:normAutofit fontScale="55000" lnSpcReduction="20000"/>
          </a:bodyPr>
          <a:lstStyle/>
          <a:p>
            <a:pPr lvl="0">
              <a:buFont typeface="Wingdings" panose="05000000000000000000" pitchFamily="2" charset="2"/>
              <a:buChar char="v"/>
            </a:pPr>
            <a:r>
              <a:rPr lang="en-US" sz="5500" dirty="0">
                <a:latin typeface="Times New Roman" panose="02020603050405020304" pitchFamily="18" charset="0"/>
                <a:cs typeface="Times New Roman" panose="02020603050405020304" pitchFamily="18" charset="0"/>
              </a:rPr>
              <a:t>Adopting this strategy entails purchasing CRM software which assists in reviewing the history transaction of a particular client and thus helps to predict the future needs of this client.</a:t>
            </a:r>
          </a:p>
          <a:p>
            <a:pPr lvl="0">
              <a:buFont typeface="Wingdings" panose="05000000000000000000" pitchFamily="2" charset="2"/>
              <a:buChar char="v"/>
            </a:pPr>
            <a:r>
              <a:rPr lang="en-US" sz="5500" dirty="0">
                <a:latin typeface="Times New Roman" panose="02020603050405020304" pitchFamily="18" charset="0"/>
                <a:cs typeface="Times New Roman" panose="02020603050405020304" pitchFamily="18" charset="0"/>
              </a:rPr>
              <a:t> Also, the company can know what the client needs before they know it. It is possible to provide related products or create targeted email marketing campaigns. </a:t>
            </a:r>
          </a:p>
          <a:p>
            <a:pPr lvl="0">
              <a:buFont typeface="Wingdings" panose="05000000000000000000" pitchFamily="2" charset="2"/>
              <a:buChar char="v"/>
            </a:pPr>
            <a:r>
              <a:rPr lang="en-US" sz="5500" dirty="0">
                <a:latin typeface="Times New Roman" panose="02020603050405020304" pitchFamily="18" charset="0"/>
                <a:cs typeface="Times New Roman" panose="02020603050405020304" pitchFamily="18" charset="0"/>
              </a:rPr>
              <a:t>Customer experience brings new ways to strengthen the customer-supplier relationships through technology breakthroughs. </a:t>
            </a:r>
          </a:p>
          <a:p>
            <a:endParaRPr lang="en-US" dirty="0"/>
          </a:p>
        </p:txBody>
      </p:sp>
    </p:spTree>
    <p:extLst>
      <p:ext uri="{BB962C8B-B14F-4D97-AF65-F5344CB8AC3E}">
        <p14:creationId xmlns:p14="http://schemas.microsoft.com/office/powerpoint/2010/main" val="1311675783"/>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914400"/>
          </a:xfrm>
        </p:spPr>
        <p:txBody>
          <a:bodyPr/>
          <a:lstStyle/>
          <a:p>
            <a:r>
              <a:rPr lang="en-US" dirty="0" smtClean="0">
                <a:latin typeface="Times New Roman" panose="02020603050405020304" pitchFamily="18" charset="0"/>
                <a:cs typeface="Times New Roman" panose="02020603050405020304" pitchFamily="18" charset="0"/>
              </a:rPr>
              <a:t>Continuation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066800"/>
            <a:ext cx="7239000" cy="5388936"/>
          </a:xfrm>
        </p:spPr>
        <p:txBody>
          <a:bodyPr>
            <a:normAutofit lnSpcReduction="10000"/>
          </a:bodyPr>
          <a:lstStyle/>
          <a:p>
            <a:pPr lvl="0">
              <a:buFont typeface="Wingdings" panose="05000000000000000000" pitchFamily="2" charset="2"/>
              <a:buChar char="v"/>
            </a:pPr>
            <a:r>
              <a:rPr lang="en-US" sz="3200" dirty="0">
                <a:latin typeface="Times New Roman" panose="02020603050405020304" pitchFamily="18" charset="0"/>
                <a:cs typeface="Times New Roman" panose="02020603050405020304" pitchFamily="18" charset="0"/>
              </a:rPr>
              <a:t>A business exists because of its customers </a:t>
            </a:r>
            <a:r>
              <a:rPr lang="en-US" sz="3200" dirty="0" smtClean="0">
                <a:latin typeface="Times New Roman" panose="02020603050405020304" pitchFamily="18" charset="0"/>
                <a:cs typeface="Times New Roman" panose="02020603050405020304" pitchFamily="18" charset="0"/>
              </a:rPr>
              <a:t>that is why company's prioritize </a:t>
            </a:r>
            <a:r>
              <a:rPr lang="en-US" sz="3200" dirty="0">
                <a:latin typeface="Times New Roman" panose="02020603050405020304" pitchFamily="18" charset="0"/>
                <a:cs typeface="Times New Roman" panose="02020603050405020304" pitchFamily="18" charset="0"/>
              </a:rPr>
              <a:t>to focus on winning new customers and retaining their existing ones. </a:t>
            </a:r>
          </a:p>
          <a:p>
            <a:pPr lvl="0">
              <a:buFont typeface="Wingdings" panose="05000000000000000000" pitchFamily="2" charset="2"/>
              <a:buChar char="v"/>
            </a:pPr>
            <a:r>
              <a:rPr lang="en-US" sz="3200" dirty="0">
                <a:latin typeface="Times New Roman" panose="02020603050405020304" pitchFamily="18" charset="0"/>
                <a:cs typeface="Times New Roman" panose="02020603050405020304" pitchFamily="18" charset="0"/>
              </a:rPr>
              <a:t>The beautiful structure of a hotel and its location is not enough to make a client come back but how the client is treated. If the client is made to feel special is a guarantee that they will come back to feel that again. </a:t>
            </a:r>
          </a:p>
          <a:p>
            <a:endParaRPr lang="en-US" dirty="0"/>
          </a:p>
        </p:txBody>
      </p:sp>
    </p:spTree>
    <p:extLst>
      <p:ext uri="{BB962C8B-B14F-4D97-AF65-F5344CB8AC3E}">
        <p14:creationId xmlns:p14="http://schemas.microsoft.com/office/powerpoint/2010/main" val="3206860303"/>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76200"/>
            <a:ext cx="7239000" cy="1066800"/>
          </a:xfrm>
        </p:spPr>
        <p:txBody>
          <a:bodyPr/>
          <a:lstStyle/>
          <a:p>
            <a:r>
              <a:rPr lang="en-US" dirty="0" smtClean="0">
                <a:latin typeface="Times New Roman" panose="02020603050405020304" pitchFamily="18" charset="0"/>
                <a:cs typeface="Times New Roman" panose="02020603050405020304" pitchFamily="18" charset="0"/>
              </a:rPr>
              <a:t>Continuation </a:t>
            </a:r>
            <a:endParaRPr lang="en-US" dirty="0">
              <a:latin typeface="Times New Roman" panose="02020603050405020304" pitchFamily="18" charset="0"/>
              <a:cs typeface="Times New Roman" panose="02020603050405020304" pitchFamily="18" charset="0"/>
            </a:endParaRPr>
          </a:p>
        </p:txBody>
      </p:sp>
      <p:sp>
        <p:nvSpPr>
          <p:cNvPr id="2" name="Content Placeholder 1"/>
          <p:cNvSpPr>
            <a:spLocks noGrp="1"/>
          </p:cNvSpPr>
          <p:nvPr>
            <p:ph idx="1"/>
          </p:nvPr>
        </p:nvSpPr>
        <p:spPr>
          <a:xfrm>
            <a:off x="457200" y="1295400"/>
            <a:ext cx="7239000" cy="5160336"/>
          </a:xfrm>
        </p:spPr>
        <p:txBody>
          <a:bodyPr>
            <a:normAutofit lnSpcReduction="10000"/>
          </a:bodyPr>
          <a:lstStyle/>
          <a:p>
            <a:pPr>
              <a:buFont typeface="Wingdings" panose="05000000000000000000" pitchFamily="2" charset="2"/>
              <a:buChar char="v"/>
            </a:pPr>
            <a:r>
              <a:rPr lang="en-US" sz="3200" dirty="0">
                <a:latin typeface="Times New Roman" panose="02020603050405020304" pitchFamily="18" charset="0"/>
                <a:cs typeface="Times New Roman" panose="02020603050405020304" pitchFamily="18" charset="0"/>
              </a:rPr>
              <a:t>There are lots of great places with beautiful structures of good quality and sceneries, but people still opt other lesser places because of the customer experience.</a:t>
            </a:r>
          </a:p>
          <a:p>
            <a:pPr lvl="0">
              <a:buFont typeface="Wingdings" panose="05000000000000000000" pitchFamily="2" charset="2"/>
              <a:buChar char="v"/>
            </a:pPr>
            <a:r>
              <a:rPr lang="en-US" sz="3200" dirty="0" smtClean="0">
                <a:latin typeface="Times New Roman" panose="02020603050405020304" pitchFamily="18" charset="0"/>
                <a:cs typeface="Times New Roman" panose="02020603050405020304" pitchFamily="18" charset="0"/>
              </a:rPr>
              <a:t>A </a:t>
            </a:r>
            <a:r>
              <a:rPr lang="en-US" sz="3200" dirty="0">
                <a:latin typeface="Times New Roman" panose="02020603050405020304" pitchFamily="18" charset="0"/>
                <a:cs typeface="Times New Roman" panose="02020603050405020304" pitchFamily="18" charset="0"/>
              </a:rPr>
              <a:t>survey by Bloomberg BusinessWeek found out that focusing on great customer experience is the most crucial focus for big successful companies. </a:t>
            </a:r>
            <a:endParaRPr lang="en-US" sz="3200" dirty="0" smtClean="0">
              <a:latin typeface="Times New Roman" panose="02020603050405020304" pitchFamily="18" charset="0"/>
              <a:cs typeface="Times New Roman" panose="02020603050405020304" pitchFamily="18" charset="0"/>
            </a:endParaRPr>
          </a:p>
          <a:p>
            <a:pPr lvl="0">
              <a:buFont typeface="Wingdings" panose="05000000000000000000" pitchFamily="2" charset="2"/>
              <a:buChar char="v"/>
            </a:pPr>
            <a:r>
              <a:rPr lang="en-US" sz="3200" dirty="0" smtClean="0">
                <a:latin typeface="Times New Roman" panose="02020603050405020304" pitchFamily="18" charset="0"/>
                <a:cs typeface="Times New Roman" panose="02020603050405020304" pitchFamily="18" charset="0"/>
              </a:rPr>
              <a:t>A </a:t>
            </a:r>
            <a:r>
              <a:rPr lang="en-US" sz="3200" dirty="0">
                <a:latin typeface="Times New Roman" panose="02020603050405020304" pitchFamily="18" charset="0"/>
                <a:cs typeface="Times New Roman" panose="02020603050405020304" pitchFamily="18" charset="0"/>
              </a:rPr>
              <a:t>great customer experience embraces the following </a:t>
            </a:r>
            <a:r>
              <a:rPr lang="en-US" sz="3200" dirty="0" smtClean="0">
                <a:latin typeface="Times New Roman" panose="02020603050405020304" pitchFamily="18" charset="0"/>
                <a:cs typeface="Times New Roman" panose="02020603050405020304" pitchFamily="18" charset="0"/>
              </a:rPr>
              <a:t>elements;</a:t>
            </a:r>
            <a:endParaRPr lang="en-US" sz="3200" dirty="0">
              <a:latin typeface="Times New Roman" panose="02020603050405020304" pitchFamily="18" charset="0"/>
              <a:cs typeface="Times New Roman" panose="02020603050405020304" pitchFamily="18" charset="0"/>
            </a:endParaRPr>
          </a:p>
          <a:p>
            <a:endParaRPr lang="en-US" dirty="0"/>
          </a:p>
          <a:p>
            <a:endParaRPr lang="en-US" dirty="0"/>
          </a:p>
        </p:txBody>
      </p:sp>
    </p:spTree>
    <p:extLst>
      <p:ext uri="{BB962C8B-B14F-4D97-AF65-F5344CB8AC3E}">
        <p14:creationId xmlns:p14="http://schemas.microsoft.com/office/powerpoint/2010/main" val="633697592"/>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Elements of good customer experience</a:t>
            </a:r>
            <a:endParaRPr lang="en-US" dirty="0">
              <a:latin typeface="Times New Roman" panose="02020603050405020304" pitchFamily="18" charset="0"/>
              <a:cs typeface="Times New Roman" panose="02020603050405020304" pitchFamily="18" charset="0"/>
            </a:endParaRPr>
          </a:p>
        </p:txBody>
      </p:sp>
      <p:sp>
        <p:nvSpPr>
          <p:cNvPr id="2" name="Content Placeholder 1"/>
          <p:cNvSpPr>
            <a:spLocks noGrp="1"/>
          </p:cNvSpPr>
          <p:nvPr>
            <p:ph idx="1"/>
          </p:nvPr>
        </p:nvSpPr>
        <p:spPr/>
        <p:txBody>
          <a:bodyPr>
            <a:normAutofit lnSpcReduction="10000"/>
          </a:bodyPr>
          <a:lstStyle/>
          <a:p>
            <a:pPr marL="804672" lvl="2" indent="-457200">
              <a:buSzPct val="68000"/>
              <a:buFont typeface="+mj-lt"/>
              <a:buAutoNum type="arabicParenR"/>
            </a:pPr>
            <a:r>
              <a:rPr lang="en-US" sz="2600" b="1" dirty="0" smtClean="0">
                <a:solidFill>
                  <a:schemeClr val="tx1"/>
                </a:solidFill>
                <a:latin typeface="Times New Roman" panose="02020603050405020304" pitchFamily="18" charset="0"/>
                <a:cs typeface="Times New Roman" panose="02020603050405020304" pitchFamily="18" charset="0"/>
              </a:rPr>
              <a:t>Service </a:t>
            </a:r>
            <a:r>
              <a:rPr lang="en-US" sz="2600" b="1" dirty="0">
                <a:solidFill>
                  <a:schemeClr val="tx1"/>
                </a:solidFill>
                <a:latin typeface="Times New Roman" panose="02020603050405020304" pitchFamily="18" charset="0"/>
                <a:cs typeface="Times New Roman" panose="02020603050405020304" pitchFamily="18" charset="0"/>
              </a:rPr>
              <a:t>as the product- </a:t>
            </a:r>
            <a:r>
              <a:rPr lang="en-US" sz="2600" dirty="0">
                <a:solidFill>
                  <a:schemeClr val="tx1"/>
                </a:solidFill>
                <a:latin typeface="Times New Roman" panose="02020603050405020304" pitchFamily="18" charset="0"/>
                <a:cs typeface="Times New Roman" panose="02020603050405020304" pitchFamily="18" charset="0"/>
              </a:rPr>
              <a:t>offering a product to a </a:t>
            </a:r>
            <a:r>
              <a:rPr lang="en-US" sz="2600" dirty="0" smtClean="0">
                <a:solidFill>
                  <a:schemeClr val="tx1"/>
                </a:solidFill>
                <a:latin typeface="Times New Roman" panose="02020603050405020304" pitchFamily="18" charset="0"/>
                <a:cs typeface="Times New Roman" panose="02020603050405020304" pitchFamily="18" charset="0"/>
              </a:rPr>
              <a:t>client </a:t>
            </a:r>
            <a:r>
              <a:rPr lang="en-US" sz="2600" dirty="0">
                <a:solidFill>
                  <a:schemeClr val="tx1"/>
                </a:solidFill>
                <a:latin typeface="Times New Roman" panose="02020603050405020304" pitchFamily="18" charset="0"/>
                <a:cs typeface="Times New Roman" panose="02020603050405020304" pitchFamily="18" charset="0"/>
              </a:rPr>
              <a:t>is not enough. The client needs assurance </a:t>
            </a:r>
            <a:r>
              <a:rPr lang="en-US" sz="2600" dirty="0" smtClean="0">
                <a:solidFill>
                  <a:schemeClr val="tx1"/>
                </a:solidFill>
                <a:latin typeface="Times New Roman" panose="02020603050405020304" pitchFamily="18" charset="0"/>
                <a:cs typeface="Times New Roman" panose="02020603050405020304" pitchFamily="18" charset="0"/>
              </a:rPr>
              <a:t>of </a:t>
            </a:r>
            <a:r>
              <a:rPr lang="en-US" sz="2600" dirty="0">
                <a:solidFill>
                  <a:schemeClr val="tx1"/>
                </a:solidFill>
                <a:latin typeface="Times New Roman" panose="02020603050405020304" pitchFamily="18" charset="0"/>
                <a:cs typeface="Times New Roman" panose="02020603050405020304" pitchFamily="18" charset="0"/>
              </a:rPr>
              <a:t>service support in case problems arise.</a:t>
            </a:r>
          </a:p>
          <a:p>
            <a:pPr marL="804672" lvl="2" indent="-457200">
              <a:buSzPct val="68000"/>
              <a:buFont typeface="+mj-lt"/>
              <a:buAutoNum type="arabicParenR"/>
            </a:pPr>
            <a:r>
              <a:rPr lang="en-US" sz="2600" b="1" dirty="0" smtClean="0">
                <a:solidFill>
                  <a:schemeClr val="tx1"/>
                </a:solidFill>
                <a:latin typeface="Times New Roman" panose="02020603050405020304" pitchFamily="18" charset="0"/>
                <a:cs typeface="Times New Roman" panose="02020603050405020304" pitchFamily="18" charset="0"/>
              </a:rPr>
              <a:t>The client is the boss- </a:t>
            </a:r>
            <a:r>
              <a:rPr lang="en-US" sz="2600" dirty="0" smtClean="0">
                <a:solidFill>
                  <a:schemeClr val="tx1"/>
                </a:solidFill>
                <a:latin typeface="Times New Roman" panose="02020603050405020304" pitchFamily="18" charset="0"/>
                <a:cs typeface="Times New Roman" panose="02020603050405020304" pitchFamily="18" charset="0"/>
              </a:rPr>
              <a:t>this entails treating them with respect, respond to inquiries and complaints and handling any arising claims.</a:t>
            </a:r>
          </a:p>
          <a:p>
            <a:pPr marL="804672" lvl="2" indent="-457200">
              <a:buSzPct val="68000"/>
              <a:buFont typeface="+mj-lt"/>
              <a:buAutoNum type="arabicParenR"/>
            </a:pPr>
            <a:r>
              <a:rPr lang="en-US" sz="2600" b="1" dirty="0" smtClean="0">
                <a:solidFill>
                  <a:schemeClr val="tx1"/>
                </a:solidFill>
                <a:latin typeface="Times New Roman" panose="02020603050405020304" pitchFamily="18" charset="0"/>
                <a:cs typeface="Times New Roman" panose="02020603050405020304" pitchFamily="18" charset="0"/>
              </a:rPr>
              <a:t>Striving </a:t>
            </a:r>
            <a:r>
              <a:rPr lang="en-US" sz="2600" b="1" dirty="0">
                <a:solidFill>
                  <a:schemeClr val="tx1"/>
                </a:solidFill>
                <a:latin typeface="Times New Roman" panose="02020603050405020304" pitchFamily="18" charset="0"/>
                <a:cs typeface="Times New Roman" panose="02020603050405020304" pitchFamily="18" charset="0"/>
              </a:rPr>
              <a:t>for reliability-this </a:t>
            </a:r>
            <a:r>
              <a:rPr lang="en-US" sz="2600" dirty="0">
                <a:solidFill>
                  <a:schemeClr val="tx1"/>
                </a:solidFill>
                <a:latin typeface="Times New Roman" panose="02020603050405020304" pitchFamily="18" charset="0"/>
                <a:cs typeface="Times New Roman" panose="02020603050405020304" pitchFamily="18" charset="0"/>
              </a:rPr>
              <a:t>entails maintaining </a:t>
            </a:r>
            <a:r>
              <a:rPr lang="en-US" sz="2600" dirty="0" smtClean="0">
                <a:solidFill>
                  <a:schemeClr val="tx1"/>
                </a:solidFill>
                <a:latin typeface="Times New Roman" panose="02020603050405020304" pitchFamily="18" charset="0"/>
                <a:cs typeface="Times New Roman" panose="02020603050405020304" pitchFamily="18" charset="0"/>
              </a:rPr>
              <a:t>consistency </a:t>
            </a:r>
            <a:r>
              <a:rPr lang="en-US" sz="2600" dirty="0">
                <a:solidFill>
                  <a:schemeClr val="tx1"/>
                </a:solidFill>
                <a:latin typeface="Times New Roman" panose="02020603050405020304" pitchFamily="18" charset="0"/>
                <a:cs typeface="Times New Roman" panose="02020603050405020304" pitchFamily="18" charset="0"/>
              </a:rPr>
              <a:t>in the performance that satisfies the </a:t>
            </a:r>
            <a:r>
              <a:rPr lang="en-US" sz="2600" dirty="0" smtClean="0">
                <a:solidFill>
                  <a:schemeClr val="tx1"/>
                </a:solidFill>
                <a:latin typeface="Times New Roman" panose="02020603050405020304" pitchFamily="18" charset="0"/>
                <a:cs typeface="Times New Roman" panose="02020603050405020304" pitchFamily="18" charset="0"/>
              </a:rPr>
              <a:t>customer's expectations.</a:t>
            </a:r>
          </a:p>
          <a:p>
            <a:pPr marL="804672" lvl="2" indent="-457200">
              <a:buSzPct val="68000"/>
              <a:buFont typeface="+mj-lt"/>
              <a:buAutoNum type="arabicParenR"/>
            </a:pPr>
            <a:r>
              <a:rPr lang="en-US" sz="2600" dirty="0" smtClean="0">
                <a:solidFill>
                  <a:schemeClr val="tx1"/>
                </a:solidFill>
                <a:latin typeface="Times New Roman" panose="02020603050405020304" pitchFamily="18" charset="0"/>
                <a:cs typeface="Times New Roman" panose="02020603050405020304" pitchFamily="18" charset="0"/>
              </a:rPr>
              <a:t>Make </a:t>
            </a:r>
            <a:r>
              <a:rPr lang="en-US" sz="2600" dirty="0">
                <a:solidFill>
                  <a:schemeClr val="tx1"/>
                </a:solidFill>
                <a:latin typeface="Times New Roman" panose="02020603050405020304" pitchFamily="18" charset="0"/>
                <a:cs typeface="Times New Roman" panose="02020603050405020304" pitchFamily="18" charset="0"/>
              </a:rPr>
              <a:t>employees and an integral part of customer experience strategy.</a:t>
            </a:r>
          </a:p>
          <a:p>
            <a:pPr marL="566928" lvl="1" indent="-457200">
              <a:spcBef>
                <a:spcPts val="400"/>
              </a:spcBef>
              <a:buSzPct val="68000"/>
              <a:buFont typeface="+mj-lt"/>
              <a:buAutoNum type="arabicParenR"/>
            </a:pPr>
            <a:endParaRPr lang="en-US" dirty="0">
              <a:solidFill>
                <a:schemeClr val="tx1"/>
              </a:solidFill>
              <a:latin typeface="Times New Roman" panose="02020603050405020304" pitchFamily="18" charset="0"/>
              <a:cs typeface="Times New Roman" panose="02020603050405020304" pitchFamily="18" charset="0"/>
            </a:endParaRPr>
          </a:p>
          <a:p>
            <a:pPr marL="514350" indent="-514350">
              <a:buFont typeface="+mj-lt"/>
              <a:buAutoNum type="arabicParenR"/>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96862965"/>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lvl="0"/>
            <a:r>
              <a:rPr lang="en-US" sz="4000" dirty="0">
                <a:effectLst/>
              </a:rPr>
              <a:t>BENEFITS OF THIS STRATEGY</a:t>
            </a:r>
            <a:r>
              <a:rPr lang="en-US" dirty="0">
                <a:effectLst/>
              </a:rPr>
              <a:t/>
            </a:r>
            <a:br>
              <a:rPr lang="en-US" dirty="0">
                <a:effectLst/>
              </a:rPr>
            </a:br>
            <a:endParaRPr lang="en-US" dirty="0"/>
          </a:p>
        </p:txBody>
      </p:sp>
      <p:sp>
        <p:nvSpPr>
          <p:cNvPr id="2" name="Content Placeholder 1"/>
          <p:cNvSpPr>
            <a:spLocks noGrp="1"/>
          </p:cNvSpPr>
          <p:nvPr>
            <p:ph idx="1"/>
          </p:nvPr>
        </p:nvSpPr>
        <p:spPr/>
        <p:txBody>
          <a:bodyPr>
            <a:normAutofit/>
          </a:bodyPr>
          <a:lstStyle/>
          <a:p>
            <a:pPr marL="624078" lvl="0" indent="-514350">
              <a:buFont typeface="+mj-lt"/>
              <a:buAutoNum type="arabicParenR"/>
            </a:pPr>
            <a:r>
              <a:rPr lang="en-US" sz="3600" dirty="0">
                <a:latin typeface="Times New Roman" panose="02020603050405020304" pitchFamily="18" charset="0"/>
                <a:cs typeface="Times New Roman" panose="02020603050405020304" pitchFamily="18" charset="0"/>
              </a:rPr>
              <a:t>Customer </a:t>
            </a:r>
            <a:r>
              <a:rPr lang="en-US" sz="3600" dirty="0" smtClean="0">
                <a:latin typeface="Times New Roman" panose="02020603050405020304" pitchFamily="18" charset="0"/>
                <a:cs typeface="Times New Roman" panose="02020603050405020304" pitchFamily="18" charset="0"/>
              </a:rPr>
              <a:t>loyalty.</a:t>
            </a:r>
            <a:endParaRPr lang="en-US" sz="3600" dirty="0">
              <a:latin typeface="Times New Roman" panose="02020603050405020304" pitchFamily="18" charset="0"/>
              <a:cs typeface="Times New Roman" panose="02020603050405020304" pitchFamily="18" charset="0"/>
            </a:endParaRPr>
          </a:p>
          <a:p>
            <a:pPr marL="624078" lvl="0" indent="-514350">
              <a:buFont typeface="+mj-lt"/>
              <a:buAutoNum type="arabicParenR"/>
            </a:pPr>
            <a:r>
              <a:rPr lang="en-US" sz="3600" dirty="0">
                <a:latin typeface="Times New Roman" panose="02020603050405020304" pitchFamily="18" charset="0"/>
                <a:cs typeface="Times New Roman" panose="02020603050405020304" pitchFamily="18" charset="0"/>
              </a:rPr>
              <a:t>Its cost </a:t>
            </a:r>
            <a:r>
              <a:rPr lang="en-US" sz="3600" dirty="0" smtClean="0">
                <a:latin typeface="Times New Roman" panose="02020603050405020304" pitchFamily="18" charset="0"/>
                <a:cs typeface="Times New Roman" panose="02020603050405020304" pitchFamily="18" charset="0"/>
              </a:rPr>
              <a:t>saving.</a:t>
            </a:r>
            <a:endParaRPr lang="en-US" sz="3600" dirty="0">
              <a:latin typeface="Times New Roman" panose="02020603050405020304" pitchFamily="18" charset="0"/>
              <a:cs typeface="Times New Roman" panose="02020603050405020304" pitchFamily="18" charset="0"/>
            </a:endParaRPr>
          </a:p>
          <a:p>
            <a:pPr marL="624078" lvl="0" indent="-514350">
              <a:buFont typeface="+mj-lt"/>
              <a:buAutoNum type="arabicParenR"/>
            </a:pPr>
            <a:r>
              <a:rPr lang="en-US" sz="3600" dirty="0" smtClean="0">
                <a:latin typeface="Times New Roman" panose="02020603050405020304" pitchFamily="18" charset="0"/>
                <a:cs typeface="Times New Roman" panose="02020603050405020304" pitchFamily="18" charset="0"/>
              </a:rPr>
              <a:t>Referrals from existing customers.</a:t>
            </a:r>
            <a:endParaRPr lang="en-US" sz="3600" dirty="0">
              <a:latin typeface="Times New Roman" panose="02020603050405020304" pitchFamily="18" charset="0"/>
              <a:cs typeface="Times New Roman" panose="02020603050405020304" pitchFamily="18" charset="0"/>
            </a:endParaRPr>
          </a:p>
          <a:p>
            <a:pPr marL="624078" lvl="0" indent="-514350">
              <a:buFont typeface="+mj-lt"/>
              <a:buAutoNum type="arabicParenR"/>
            </a:pPr>
            <a:r>
              <a:rPr lang="en-US" sz="3600" dirty="0">
                <a:latin typeface="Times New Roman" panose="02020603050405020304" pitchFamily="18" charset="0"/>
                <a:cs typeface="Times New Roman" panose="02020603050405020304" pitchFamily="18" charset="0"/>
              </a:rPr>
              <a:t>Good </a:t>
            </a:r>
            <a:r>
              <a:rPr lang="en-US" sz="3600" dirty="0" smtClean="0">
                <a:latin typeface="Times New Roman" panose="02020603050405020304" pitchFamily="18" charset="0"/>
                <a:cs typeface="Times New Roman" panose="02020603050405020304" pitchFamily="18" charset="0"/>
              </a:rPr>
              <a:t>reviews of the company.</a:t>
            </a:r>
            <a:endParaRPr lang="en-US" sz="3600" dirty="0">
              <a:latin typeface="Times New Roman" panose="02020603050405020304" pitchFamily="18" charset="0"/>
              <a:cs typeface="Times New Roman" panose="02020603050405020304" pitchFamily="18" charset="0"/>
            </a:endParaRPr>
          </a:p>
          <a:p>
            <a:pPr marL="624078" lvl="0" indent="-514350">
              <a:buFont typeface="+mj-lt"/>
              <a:buAutoNum type="arabicParenR"/>
            </a:pPr>
            <a:r>
              <a:rPr lang="en-US" sz="3600" dirty="0">
                <a:latin typeface="Times New Roman" panose="02020603050405020304" pitchFamily="18" charset="0"/>
                <a:cs typeface="Times New Roman" panose="02020603050405020304" pitchFamily="18" charset="0"/>
              </a:rPr>
              <a:t>Increased </a:t>
            </a:r>
            <a:r>
              <a:rPr lang="en-US" sz="3600" dirty="0" smtClean="0">
                <a:latin typeface="Times New Roman" panose="02020603050405020304" pitchFamily="18" charset="0"/>
                <a:cs typeface="Times New Roman" panose="02020603050405020304" pitchFamily="18" charset="0"/>
              </a:rPr>
              <a:t>sales and profits.</a:t>
            </a:r>
            <a:endParaRPr lang="en-US" sz="3600" dirty="0">
              <a:latin typeface="Times New Roman" panose="02020603050405020304" pitchFamily="18" charset="0"/>
              <a:cs typeface="Times New Roman" panose="02020603050405020304" pitchFamily="18" charset="0"/>
            </a:endParaRPr>
          </a:p>
          <a:p>
            <a:pPr marL="109728" indent="0">
              <a:buNone/>
            </a:pPr>
            <a:endParaRPr lang="en-US" dirty="0"/>
          </a:p>
        </p:txBody>
      </p:sp>
    </p:spTree>
    <p:extLst>
      <p:ext uri="{BB962C8B-B14F-4D97-AF65-F5344CB8AC3E}">
        <p14:creationId xmlns:p14="http://schemas.microsoft.com/office/powerpoint/2010/main" val="1136945227"/>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20040"/>
            <a:ext cx="7239000" cy="822960"/>
          </a:xfrm>
        </p:spPr>
        <p:txBody>
          <a:bodyPr/>
          <a:lstStyle/>
          <a:p>
            <a:r>
              <a:rPr lang="en-US" dirty="0" smtClean="0">
                <a:latin typeface="Times New Roman" panose="02020603050405020304" pitchFamily="18" charset="0"/>
                <a:cs typeface="Times New Roman" panose="02020603050405020304" pitchFamily="18" charset="0"/>
              </a:rPr>
              <a:t>Conclusion </a:t>
            </a:r>
            <a:endParaRPr lang="en-US" dirty="0">
              <a:latin typeface="Times New Roman" panose="02020603050405020304" pitchFamily="18" charset="0"/>
              <a:cs typeface="Times New Roman" panose="02020603050405020304" pitchFamily="18" charset="0"/>
            </a:endParaRPr>
          </a:p>
        </p:txBody>
      </p:sp>
      <p:sp>
        <p:nvSpPr>
          <p:cNvPr id="2" name="Content Placeholder 1"/>
          <p:cNvSpPr>
            <a:spLocks noGrp="1"/>
          </p:cNvSpPr>
          <p:nvPr>
            <p:ph idx="1"/>
          </p:nvPr>
        </p:nvSpPr>
        <p:spPr>
          <a:xfrm>
            <a:off x="457200" y="1219200"/>
            <a:ext cx="7239000" cy="5236536"/>
          </a:xfrm>
        </p:spPr>
        <p:txBody>
          <a:bodyPr>
            <a:normAutofit/>
          </a:bodyPr>
          <a:lstStyle/>
          <a:p>
            <a:pPr lvl="0">
              <a:buFont typeface="Wingdings" panose="05000000000000000000" pitchFamily="2" charset="2"/>
              <a:buChar char="v"/>
            </a:pPr>
            <a:r>
              <a:rPr lang="en-US" sz="2800" dirty="0">
                <a:latin typeface="Times New Roman" panose="02020603050405020304" pitchFamily="18" charset="0"/>
                <a:cs typeface="Times New Roman" panose="02020603050405020304" pitchFamily="18" charset="0"/>
              </a:rPr>
              <a:t>Customer service strategy is a sensitive part of all business operations, and all business should focus on satisfying the needs of their customers. </a:t>
            </a:r>
          </a:p>
          <a:p>
            <a:pPr lvl="0">
              <a:buFont typeface="Wingdings" panose="05000000000000000000" pitchFamily="2" charset="2"/>
              <a:buChar char="v"/>
            </a:pPr>
            <a:r>
              <a:rPr lang="en-US" sz="2800" dirty="0">
                <a:latin typeface="Times New Roman" panose="02020603050405020304" pitchFamily="18" charset="0"/>
                <a:cs typeface="Times New Roman" panose="02020603050405020304" pitchFamily="18" charset="0"/>
              </a:rPr>
              <a:t>Good customer service is the most adopted strategy to attract new customers, but few know the secret of serving the customers with good customer experience. </a:t>
            </a:r>
          </a:p>
          <a:p>
            <a:pPr lvl="0">
              <a:buFont typeface="Wingdings" panose="05000000000000000000" pitchFamily="2" charset="2"/>
              <a:buChar char="v"/>
            </a:pPr>
            <a:r>
              <a:rPr lang="en-US" sz="2800" dirty="0">
                <a:latin typeface="Times New Roman" panose="02020603050405020304" pitchFamily="18" charset="0"/>
                <a:cs typeface="Times New Roman" panose="02020603050405020304" pitchFamily="18" charset="0"/>
              </a:rPr>
              <a:t>It is the best strategy for it saves on costs, increases sales and most importantly, creates customer loyalty.</a:t>
            </a:r>
          </a:p>
          <a:p>
            <a:endParaRPr lang="en-US" dirty="0"/>
          </a:p>
        </p:txBody>
      </p:sp>
    </p:spTree>
    <p:extLst>
      <p:ext uri="{BB962C8B-B14F-4D97-AF65-F5344CB8AC3E}">
        <p14:creationId xmlns:p14="http://schemas.microsoft.com/office/powerpoint/2010/main" val="2834722052"/>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20040"/>
            <a:ext cx="7239000" cy="899160"/>
          </a:xfrm>
        </p:spPr>
        <p:txBody>
          <a:bodyPr/>
          <a:lstStyle/>
          <a:p>
            <a:r>
              <a:rPr lang="en-US" dirty="0" smtClean="0">
                <a:latin typeface="Times New Roman" panose="02020603050405020304" pitchFamily="18" charset="0"/>
                <a:cs typeface="Times New Roman" panose="02020603050405020304" pitchFamily="18" charset="0"/>
              </a:rPr>
              <a:t>References </a:t>
            </a:r>
            <a:endParaRPr lang="en-US" dirty="0">
              <a:latin typeface="Times New Roman" panose="02020603050405020304" pitchFamily="18" charset="0"/>
              <a:cs typeface="Times New Roman" panose="02020603050405020304" pitchFamily="18" charset="0"/>
            </a:endParaRPr>
          </a:p>
        </p:txBody>
      </p:sp>
      <p:sp>
        <p:nvSpPr>
          <p:cNvPr id="2" name="Content Placeholder 1"/>
          <p:cNvSpPr>
            <a:spLocks noGrp="1"/>
          </p:cNvSpPr>
          <p:nvPr>
            <p:ph idx="1"/>
          </p:nvPr>
        </p:nvSpPr>
        <p:spPr/>
        <p:txBody>
          <a:bodyPr>
            <a:normAutofit fontScale="92500" lnSpcReduction="20000"/>
          </a:bodyPr>
          <a:lstStyle/>
          <a:p>
            <a:pPr>
              <a:buFont typeface="Wingdings" panose="05000000000000000000" pitchFamily="2" charset="2"/>
              <a:buChar char="v"/>
            </a:pPr>
            <a:r>
              <a:rPr lang="en-US" sz="2800" dirty="0">
                <a:latin typeface="Times New Roman" panose="02020603050405020304" pitchFamily="18" charset="0"/>
                <a:cs typeface="Times New Roman" panose="02020603050405020304" pitchFamily="18" charset="0"/>
              </a:rPr>
              <a:t>Christopher, M., Payne, A., &amp; </a:t>
            </a:r>
            <a:r>
              <a:rPr lang="en-US" sz="2800" dirty="0" err="1">
                <a:latin typeface="Times New Roman" panose="02020603050405020304" pitchFamily="18" charset="0"/>
                <a:cs typeface="Times New Roman" panose="02020603050405020304" pitchFamily="18" charset="0"/>
              </a:rPr>
              <a:t>Ballantyne</a:t>
            </a:r>
            <a:r>
              <a:rPr lang="en-US" sz="2800" dirty="0">
                <a:latin typeface="Times New Roman" panose="02020603050405020304" pitchFamily="18" charset="0"/>
                <a:cs typeface="Times New Roman" panose="02020603050405020304" pitchFamily="18" charset="0"/>
              </a:rPr>
              <a:t>, D. </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1991). Relationship marketing: bringing </a:t>
            </a:r>
            <a:r>
              <a:rPr lang="en-US" sz="2800" dirty="0" smtClean="0">
                <a:latin typeface="Times New Roman" panose="02020603050405020304" pitchFamily="18" charset="0"/>
                <a:cs typeface="Times New Roman" panose="02020603050405020304" pitchFamily="18" charset="0"/>
              </a:rPr>
              <a:t>	quality </a:t>
            </a:r>
            <a:r>
              <a:rPr lang="en-US" sz="2800" dirty="0">
                <a:latin typeface="Times New Roman" panose="02020603050405020304" pitchFamily="18" charset="0"/>
                <a:cs typeface="Times New Roman" panose="02020603050405020304" pitchFamily="18" charset="0"/>
              </a:rPr>
              <a:t>customer service and marketing </a:t>
            </a:r>
            <a:r>
              <a:rPr lang="en-US" sz="2800" dirty="0" smtClean="0">
                <a:latin typeface="Times New Roman" panose="02020603050405020304" pitchFamily="18" charset="0"/>
                <a:cs typeface="Times New Roman" panose="02020603050405020304" pitchFamily="18" charset="0"/>
              </a:rPr>
              <a:t>	together</a:t>
            </a:r>
            <a:r>
              <a:rPr lang="en-US" sz="28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en-US" sz="2800" dirty="0">
                <a:latin typeface="Times New Roman" panose="02020603050405020304" pitchFamily="18" charset="0"/>
                <a:cs typeface="Times New Roman" panose="02020603050405020304" pitchFamily="18" charset="0"/>
              </a:rPr>
              <a:t>Berry, L. L., Carbone, L. P., &amp; Haeckel, S. H. </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2002). Managing the total customer </a:t>
            </a:r>
            <a:r>
              <a:rPr lang="en-US" sz="2800" dirty="0" smtClean="0">
                <a:latin typeface="Times New Roman" panose="02020603050405020304" pitchFamily="18" charset="0"/>
                <a:cs typeface="Times New Roman" panose="02020603050405020304" pitchFamily="18" charset="0"/>
              </a:rPr>
              <a:t>	experience</a:t>
            </a:r>
            <a:r>
              <a:rPr lang="en-US" sz="2800"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MIT Sloan management </a:t>
            </a:r>
            <a:r>
              <a:rPr lang="en-US" sz="2800" i="1" dirty="0" smtClean="0">
                <a:latin typeface="Times New Roman" panose="02020603050405020304" pitchFamily="18" charset="0"/>
                <a:cs typeface="Times New Roman" panose="02020603050405020304" pitchFamily="18" charset="0"/>
              </a:rPr>
              <a:t>	review</a:t>
            </a:r>
            <a:r>
              <a:rPr lang="en-US" sz="2800"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43</a:t>
            </a:r>
            <a:r>
              <a:rPr lang="en-US" sz="2800" dirty="0">
                <a:latin typeface="Times New Roman" panose="02020603050405020304" pitchFamily="18" charset="0"/>
                <a:cs typeface="Times New Roman" panose="02020603050405020304" pitchFamily="18" charset="0"/>
              </a:rPr>
              <a:t>(3), 85-89.</a:t>
            </a:r>
          </a:p>
          <a:p>
            <a:pPr>
              <a:buFont typeface="Wingdings" panose="05000000000000000000" pitchFamily="2" charset="2"/>
              <a:buChar char="v"/>
            </a:pPr>
            <a:r>
              <a:rPr lang="en-US" sz="2800" dirty="0" err="1">
                <a:latin typeface="Times New Roman" panose="02020603050405020304" pitchFamily="18" charset="0"/>
                <a:cs typeface="Times New Roman" panose="02020603050405020304" pitchFamily="18" charset="0"/>
              </a:rPr>
              <a:t>Verhoef</a:t>
            </a:r>
            <a:r>
              <a:rPr lang="en-US" sz="2800" dirty="0">
                <a:latin typeface="Times New Roman" panose="02020603050405020304" pitchFamily="18" charset="0"/>
                <a:cs typeface="Times New Roman" panose="02020603050405020304" pitchFamily="18" charset="0"/>
              </a:rPr>
              <a:t>, P. C., Lemon, K. N., </a:t>
            </a:r>
            <a:r>
              <a:rPr lang="en-US" sz="2800" dirty="0" err="1">
                <a:latin typeface="Times New Roman" panose="02020603050405020304" pitchFamily="18" charset="0"/>
                <a:cs typeface="Times New Roman" panose="02020603050405020304" pitchFamily="18" charset="0"/>
              </a:rPr>
              <a:t>Parasuraman</a:t>
            </a:r>
            <a:r>
              <a:rPr lang="en-US" sz="2800" dirty="0">
                <a:latin typeface="Times New Roman" panose="02020603050405020304" pitchFamily="18" charset="0"/>
                <a:cs typeface="Times New Roman" panose="02020603050405020304" pitchFamily="18" charset="0"/>
              </a:rPr>
              <a:t>, A., </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Roggeveen</a:t>
            </a:r>
            <a:r>
              <a:rPr lang="en-US" sz="2800" dirty="0">
                <a:latin typeface="Times New Roman" panose="02020603050405020304" pitchFamily="18" charset="0"/>
                <a:cs typeface="Times New Roman" panose="02020603050405020304" pitchFamily="18" charset="0"/>
              </a:rPr>
              <a:t>, A., </a:t>
            </a:r>
            <a:r>
              <a:rPr lang="en-US" sz="2800" dirty="0" err="1">
                <a:latin typeface="Times New Roman" panose="02020603050405020304" pitchFamily="18" charset="0"/>
                <a:cs typeface="Times New Roman" panose="02020603050405020304" pitchFamily="18" charset="0"/>
              </a:rPr>
              <a:t>Tsiros</a:t>
            </a:r>
            <a:r>
              <a:rPr lang="en-US" sz="2800" dirty="0">
                <a:latin typeface="Times New Roman" panose="02020603050405020304" pitchFamily="18" charset="0"/>
                <a:cs typeface="Times New Roman" panose="02020603050405020304" pitchFamily="18" charset="0"/>
              </a:rPr>
              <a:t>, M., &amp; Schlesinger, L. </a:t>
            </a:r>
            <a:r>
              <a:rPr lang="en-US" sz="2800" dirty="0" smtClean="0">
                <a:latin typeface="Times New Roman" panose="02020603050405020304" pitchFamily="18" charset="0"/>
                <a:cs typeface="Times New Roman" panose="02020603050405020304" pitchFamily="18" charset="0"/>
              </a:rPr>
              <a:t>	A</a:t>
            </a:r>
            <a:r>
              <a:rPr lang="en-US" sz="2800" dirty="0">
                <a:latin typeface="Times New Roman" panose="02020603050405020304" pitchFamily="18" charset="0"/>
                <a:cs typeface="Times New Roman" panose="02020603050405020304" pitchFamily="18" charset="0"/>
              </a:rPr>
              <a:t>. (2009). Customer experience creation: </a:t>
            </a:r>
            <a:r>
              <a:rPr lang="en-US" sz="2800" dirty="0" smtClean="0">
                <a:latin typeface="Times New Roman" panose="02020603050405020304" pitchFamily="18" charset="0"/>
                <a:cs typeface="Times New Roman" panose="02020603050405020304" pitchFamily="18" charset="0"/>
              </a:rPr>
              <a:t>	Determinants</a:t>
            </a:r>
            <a:r>
              <a:rPr lang="en-US" sz="2800" dirty="0">
                <a:latin typeface="Times New Roman" panose="02020603050405020304" pitchFamily="18" charset="0"/>
                <a:cs typeface="Times New Roman" panose="02020603050405020304" pitchFamily="18" charset="0"/>
              </a:rPr>
              <a:t>, dynamics and management </a:t>
            </a:r>
            <a:r>
              <a:rPr lang="en-US" sz="2800" dirty="0" smtClean="0">
                <a:latin typeface="Times New Roman" panose="02020603050405020304" pitchFamily="18" charset="0"/>
                <a:cs typeface="Times New Roman" panose="02020603050405020304" pitchFamily="18" charset="0"/>
              </a:rPr>
              <a:t>	strategies</a:t>
            </a:r>
            <a:r>
              <a:rPr lang="en-US" sz="2800"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Journal of retailing</a:t>
            </a:r>
            <a:r>
              <a:rPr lang="en-US" sz="2800"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85</a:t>
            </a:r>
            <a:r>
              <a:rPr lang="en-US" sz="2800" dirty="0">
                <a:latin typeface="Times New Roman" panose="02020603050405020304" pitchFamily="18" charset="0"/>
                <a:cs typeface="Times New Roman" panose="02020603050405020304" pitchFamily="18" charset="0"/>
              </a:rPr>
              <a:t>(1), 31-41.</a:t>
            </a:r>
          </a:p>
          <a:p>
            <a:pPr algn="just">
              <a:lnSpc>
                <a:spcPct val="170000"/>
              </a:lnSpc>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1332511"/>
      </p:ext>
    </p:extLst>
  </p:cSld>
  <p:clrMapOvr>
    <a:masterClrMapping/>
  </p:clrMapOvr>
  <p:transition>
    <p:fad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63</TotalTime>
  <Words>807</Words>
  <Application>Microsoft Office PowerPoint</Application>
  <PresentationFormat>On-screen Show (4:3)</PresentationFormat>
  <Paragraphs>56</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Opulent</vt:lpstr>
      <vt:lpstr>CUSTOMER SERVICE STRATEGY   </vt:lpstr>
      <vt:lpstr>COMPANY: JIMMY'S HOTEL </vt:lpstr>
      <vt:lpstr>INTRODUCTION</vt:lpstr>
      <vt:lpstr>Continuation </vt:lpstr>
      <vt:lpstr>CUSTOMER EXPERIENCE STRATEGY</vt:lpstr>
      <vt:lpstr>Continuation </vt:lpstr>
      <vt:lpstr>Continuation </vt:lpstr>
      <vt:lpstr>Continuation </vt:lpstr>
      <vt:lpstr>Continuation </vt:lpstr>
      <vt:lpstr>Elements of good customer experience</vt:lpstr>
      <vt:lpstr>BENEFITS OF THIS STRATEGY </vt:lpstr>
      <vt:lpstr>Conclusion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CUSTOMER SERVICE STRATEGY COMPANY: JIMMY'S HOTEL</dc:title>
  <dc:creator>user</dc:creator>
  <cp:lastModifiedBy>user</cp:lastModifiedBy>
  <cp:revision>8</cp:revision>
  <dcterms:created xsi:type="dcterms:W3CDTF">2018-07-19T07:42:01Z</dcterms:created>
  <dcterms:modified xsi:type="dcterms:W3CDTF">2018-07-19T08:47:01Z</dcterms:modified>
</cp:coreProperties>
</file>